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9" r:id="rId4"/>
    <p:sldId id="269" r:id="rId5"/>
    <p:sldId id="268" r:id="rId6"/>
    <p:sldId id="303" r:id="rId7"/>
    <p:sldId id="257" r:id="rId8"/>
    <p:sldId id="270" r:id="rId9"/>
    <p:sldId id="262" r:id="rId10"/>
    <p:sldId id="264" r:id="rId11"/>
    <p:sldId id="271" r:id="rId12"/>
    <p:sldId id="266" r:id="rId13"/>
    <p:sldId id="267" r:id="rId14"/>
    <p:sldId id="278" r:id="rId15"/>
    <p:sldId id="304" r:id="rId16"/>
    <p:sldId id="279" r:id="rId17"/>
    <p:sldId id="272" r:id="rId18"/>
    <p:sldId id="281" r:id="rId19"/>
    <p:sldId id="282" r:id="rId20"/>
    <p:sldId id="301" r:id="rId21"/>
    <p:sldId id="289" r:id="rId22"/>
    <p:sldId id="291" r:id="rId23"/>
    <p:sldId id="295" r:id="rId24"/>
    <p:sldId id="292" r:id="rId25"/>
    <p:sldId id="290" r:id="rId26"/>
    <p:sldId id="288" r:id="rId27"/>
    <p:sldId id="284" r:id="rId28"/>
    <p:sldId id="293" r:id="rId29"/>
    <p:sldId id="294" r:id="rId30"/>
    <p:sldId id="296" r:id="rId31"/>
    <p:sldId id="277" r:id="rId32"/>
    <p:sldId id="298" r:id="rId33"/>
    <p:sldId id="283" r:id="rId34"/>
    <p:sldId id="297" r:id="rId35"/>
    <p:sldId id="305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18" autoAdjust="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2D19E-0C52-4786-B00D-3B90EB6ABDA8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65037-2D8B-45CC-86BC-E91E5C43E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37-2D8B-45CC-86BC-E91E5C43E5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65037-2D8B-45CC-86BC-E91E5C43E5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187825"/>
            <a:ext cx="8458200" cy="1069975"/>
          </a:xfrm>
        </p:spPr>
        <p:txBody>
          <a:bodyPr anchor="t"/>
          <a:lstStyle>
            <a:lvl1pPr>
              <a:defRPr b="1" spc="0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8458200" cy="914400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>
              <a:buFont typeface="Wingdings" pitchFamily="2" charset="2"/>
              <a:buChar char="v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Wingdings" pitchFamily="2" charset="2"/>
              <a:buChar char="Ø"/>
              <a:defRPr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F269A2-32F0-4411-B67F-3602FDBE4F8B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0D9572-7AA0-4589-A537-9BE9D394B1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 cap="all" spc="1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nglish.purdue.edu/owl/" TargetMode="External"/><Relationship Id="rId2" Type="http://schemas.openxmlformats.org/officeDocument/2006/relationships/hyperlink" Target="http://www.apastyle.org/learn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cc.stonybrook.edu/software/students/endnote" TargetMode="External"/><Relationship Id="rId5" Type="http://schemas.openxmlformats.org/officeDocument/2006/relationships/hyperlink" Target="http://www.zotero.org/" TargetMode="External"/><Relationship Id="rId4" Type="http://schemas.openxmlformats.org/officeDocument/2006/relationships/hyperlink" Target="http://www.dianahacker.com/resdoc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kaufman@stonybrook.edu" TargetMode="External"/><Relationship Id="rId2" Type="http://schemas.openxmlformats.org/officeDocument/2006/relationships/hyperlink" Target="mailto:fiona.grady@stonybrook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91000"/>
            <a:ext cx="8458200" cy="993775"/>
          </a:xfrm>
        </p:spPr>
        <p:txBody>
          <a:bodyPr wrap="none">
            <a:noAutofit/>
          </a:bodyPr>
          <a:lstStyle/>
          <a:p>
            <a:r>
              <a:rPr lang="en-US" sz="4000" spc="100" dirty="0" smtClean="0">
                <a:effectLst/>
              </a:rPr>
              <a:t>Citation Skills for </a:t>
            </a:r>
            <a:br>
              <a:rPr lang="en-US" sz="4000" spc="100" dirty="0" smtClean="0">
                <a:effectLst/>
              </a:rPr>
            </a:br>
            <a:r>
              <a:rPr lang="en-US" sz="4000" spc="100" dirty="0" smtClean="0">
                <a:effectLst/>
              </a:rPr>
              <a:t>MBA Students</a:t>
            </a:r>
            <a:endParaRPr lang="en-US" sz="4000" spc="1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86400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 smtClean="0"/>
              <a:t>MBA Fast Track, Summer 2010</a:t>
            </a:r>
          </a:p>
          <a:p>
            <a:pPr algn="r"/>
            <a:r>
              <a:rPr lang="en-US" dirty="0" smtClean="0"/>
              <a:t>Stony Brook University Libraries </a:t>
            </a:r>
          </a:p>
          <a:p>
            <a:pPr algn="r"/>
            <a:r>
              <a:rPr lang="en-US" dirty="0" smtClean="0"/>
              <a:t>Fiona Grady, Assistant Instruction Librarian</a:t>
            </a:r>
            <a:endParaRPr lang="en-US" dirty="0"/>
          </a:p>
        </p:txBody>
      </p:sp>
      <p:pic>
        <p:nvPicPr>
          <p:cNvPr id="6146" name="Picture 2" descr="C:\Documents and Settings\fgrady\Local Settings\Temporary Internet Files\Content.IE5\O9M5BA2P\MPj040250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cite or not to cite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Arguably, Bart Simpson is one of the most popular mainstream American cartoon characters.</a:t>
            </a:r>
          </a:p>
          <a:p>
            <a:endParaRPr lang="en-US" dirty="0" smtClean="0"/>
          </a:p>
          <a:p>
            <a:r>
              <a:rPr lang="en-US" dirty="0" smtClean="0"/>
              <a:t>Answer:  </a:t>
            </a:r>
            <a:r>
              <a:rPr lang="en-US" b="1" dirty="0" smtClean="0"/>
              <a:t>No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Classroom instruc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560" y="1676400"/>
            <a:ext cx="3901440" cy="286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cite or not to cite?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3434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One critic says that Bugs Bunny taught us to critique power structures, or better, simply to seize them from the hands of the powerful clods.  Bugs taught us attitude; he is the Lenin of camp.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Answer: </a:t>
            </a:r>
            <a:r>
              <a:rPr lang="en-US" b="1" dirty="0" smtClean="0"/>
              <a:t>Yes</a:t>
            </a:r>
          </a:p>
          <a:p>
            <a:endParaRPr lang="en-US" dirty="0"/>
          </a:p>
        </p:txBody>
      </p:sp>
      <p:pic>
        <p:nvPicPr>
          <p:cNvPr id="5123" name="Picture 3" descr="C:\Documents and Settings\fgrady\Local Settings\Temporary Internet Files\Content.IE5\69E3XJCT\MPj042218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132" y="1676400"/>
            <a:ext cx="4419868" cy="294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cite or not to cite?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2007, 5 famous American baseball athletes were found guilty of using illegal steroids for performance enhancement. </a:t>
            </a:r>
          </a:p>
          <a:p>
            <a:endParaRPr lang="en-US" dirty="0" smtClean="0"/>
          </a:p>
          <a:p>
            <a:r>
              <a:rPr lang="en-US" dirty="0" smtClean="0"/>
              <a:t>Answer: </a:t>
            </a:r>
            <a:r>
              <a:rPr lang="en-US" b="1" dirty="0" smtClean="0"/>
              <a:t>Yes</a:t>
            </a:r>
            <a:endParaRPr lang="en-US" b="1" dirty="0"/>
          </a:p>
        </p:txBody>
      </p:sp>
      <p:pic>
        <p:nvPicPr>
          <p:cNvPr id="6146" name="Picture 2" descr="C:\Documents and Settings\fgrady\Local Settings\Temporary Internet Files\Content.IE5\1W4SI5BR\MPj043272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3641464"/>
            <a:ext cx="4419600" cy="2911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/>
              <a:t>Paraphrase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Express ideas of an author using different words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Summarize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 a brief manner, restate the material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Quote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Use exact words surrounded by quotation marks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3075" name="Picture 3" descr="C:\Documents and Settings\fgrady\Local Settings\Temporary Internet Files\Content.IE5\91QGH5L8\MPj043951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820" y="2057400"/>
            <a:ext cx="4684180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about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It is not plagiarism if you paraphrase</a:t>
            </a:r>
          </a:p>
          <a:p>
            <a:endParaRPr lang="en-US" sz="1000" dirty="0" smtClean="0"/>
          </a:p>
          <a:p>
            <a:r>
              <a:rPr lang="en-US" dirty="0" smtClean="0"/>
              <a:t>Anything put in quotation marks is not plagiarism</a:t>
            </a:r>
          </a:p>
          <a:p>
            <a:endParaRPr lang="en-US" sz="1000" dirty="0" smtClean="0"/>
          </a:p>
          <a:p>
            <a:r>
              <a:rPr lang="en-US" dirty="0" smtClean="0"/>
              <a:t>Don’t worry about plagiarism if you  found it on the web;  things on the web are in the public domain</a:t>
            </a:r>
          </a:p>
          <a:p>
            <a:r>
              <a:rPr lang="en-US" dirty="0" smtClean="0"/>
              <a:t>It’s not plagiarism if it’s unintended</a:t>
            </a:r>
          </a:p>
          <a:p>
            <a:endParaRPr lang="en-US" sz="1000" dirty="0" smtClean="0"/>
          </a:p>
          <a:p>
            <a:r>
              <a:rPr lang="en-US" dirty="0" smtClean="0"/>
              <a:t>They’ll never know – </a:t>
            </a:r>
            <a:r>
              <a:rPr lang="en-US" dirty="0" err="1" smtClean="0"/>
              <a:t>SafeAssign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5213" cy="66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86600" y="659639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Blackboard Inc., 2007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Mark quotes with a Q, paraphrases with a P</a:t>
            </a:r>
          </a:p>
          <a:p>
            <a:r>
              <a:rPr lang="en-US" dirty="0" smtClean="0"/>
              <a:t>Include page numbers and source references</a:t>
            </a:r>
          </a:p>
          <a:p>
            <a:r>
              <a:rPr lang="en-US" dirty="0" smtClean="0"/>
              <a:t>Print out web sites as they can disappear</a:t>
            </a:r>
          </a:p>
          <a:p>
            <a:r>
              <a:rPr lang="en-US" dirty="0" smtClean="0"/>
              <a:t>Don’t cut and paste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Check for inconsistencies in font and layout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Does your paper contain different writing styles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Check to see if all your citations are listed on the References page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 ahead – research takes time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>
            <a:normAutofit fontScale="62500" lnSpcReduction="20000"/>
          </a:bodyPr>
          <a:lstStyle/>
          <a:p>
            <a:pPr lvl="1" indent="-742950">
              <a:lnSpc>
                <a:spcPct val="80000"/>
              </a:lnSpc>
              <a:buSzTx/>
              <a:buFont typeface="Wingdings" pitchFamily="2" charset="2"/>
              <a:buChar char="v"/>
            </a:pPr>
            <a:r>
              <a:rPr lang="en-US" sz="4600" b="1" dirty="0" smtClean="0"/>
              <a:t>New Jersey valedictorian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4200" dirty="0" smtClean="0"/>
              <a:t>Was denied her seat as Harvard freshman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en-US" sz="900" b="1" dirty="0" smtClean="0"/>
          </a:p>
          <a:p>
            <a:pPr lvl="1" indent="-742950">
              <a:lnSpc>
                <a:spcPct val="80000"/>
              </a:lnSpc>
              <a:buSzTx/>
              <a:buFont typeface="Wingdings" pitchFamily="2" charset="2"/>
              <a:buChar char="v"/>
            </a:pPr>
            <a:r>
              <a:rPr lang="en-US" sz="4600" b="1" dirty="0" smtClean="0"/>
              <a:t>Historian Doris Kearns Goodwin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4200" dirty="0" smtClean="0"/>
              <a:t>Had to step down as Pulitzer Prize judge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en-US" sz="1300" dirty="0" smtClean="0"/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en-US" sz="1300" dirty="0" smtClean="0"/>
          </a:p>
          <a:p>
            <a:pPr lvl="1" indent="-742950">
              <a:lnSpc>
                <a:spcPct val="80000"/>
              </a:lnSpc>
              <a:buSzTx/>
              <a:buFont typeface="Wingdings" pitchFamily="2" charset="2"/>
              <a:buChar char="v"/>
            </a:pPr>
            <a:r>
              <a:rPr lang="en-US" sz="4600" b="1" dirty="0" smtClean="0"/>
              <a:t>Boston Globe journalist Mike </a:t>
            </a:r>
            <a:r>
              <a:rPr lang="en-US" sz="4600" b="1" dirty="0" err="1" smtClean="0"/>
              <a:t>Barnicle</a:t>
            </a:r>
            <a:endParaRPr lang="en-US" sz="4600" b="1" dirty="0" smtClean="0"/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4200" dirty="0" smtClean="0"/>
              <a:t>Forced to resign as Boston Globe columnist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endParaRPr lang="en-US" sz="1500" dirty="0" smtClean="0"/>
          </a:p>
          <a:p>
            <a:pPr lvl="1" indent="-742950">
              <a:lnSpc>
                <a:spcPct val="80000"/>
              </a:lnSpc>
              <a:buSzTx/>
              <a:buFont typeface="Wingdings" pitchFamily="2" charset="2"/>
              <a:buChar char="v"/>
            </a:pPr>
            <a:r>
              <a:rPr lang="en-US" sz="4600" b="1" dirty="0" smtClean="0"/>
              <a:t>Senator Joseph Biden</a:t>
            </a:r>
          </a:p>
          <a:p>
            <a:pPr lvl="2" indent="-742950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n-US" sz="4200" dirty="0" smtClean="0"/>
              <a:t>Had to drop 1987 campaign for the Democratic presidential nomination</a:t>
            </a:r>
          </a:p>
          <a:p>
            <a:pPr lvl="1" indent="-742950" algn="ctr">
              <a:lnSpc>
                <a:spcPct val="80000"/>
              </a:lnSpc>
              <a:buSzTx/>
              <a:buNone/>
            </a:pPr>
            <a:endParaRPr lang="en-US" sz="3200" dirty="0" smtClean="0">
              <a:solidFill>
                <a:schemeClr val="hlink"/>
              </a:solidFill>
            </a:endParaRPr>
          </a:p>
          <a:p>
            <a:pPr lvl="1" indent="-742950" algn="ctr">
              <a:lnSpc>
                <a:spcPct val="80000"/>
              </a:lnSpc>
              <a:buSzTx/>
              <a:buNone/>
            </a:pPr>
            <a:endParaRPr lang="en-US" sz="3200" dirty="0" smtClean="0">
              <a:solidFill>
                <a:schemeClr val="hlink"/>
              </a:solidFill>
            </a:endParaRPr>
          </a:p>
          <a:p>
            <a:pPr lvl="1" indent="-742950" algn="ctr">
              <a:lnSpc>
                <a:spcPct val="80000"/>
              </a:lnSpc>
              <a:buSzTx/>
              <a:buNone/>
            </a:pPr>
            <a:r>
              <a:rPr lang="en-US" sz="4000" b="1" dirty="0" smtClean="0">
                <a:solidFill>
                  <a:schemeClr val="hlink"/>
                </a:solidFill>
              </a:rPr>
              <a:t>At Stony Brook:</a:t>
            </a:r>
          </a:p>
          <a:p>
            <a:pPr lvl="1" indent="-742950" algn="ctr">
              <a:lnSpc>
                <a:spcPct val="80000"/>
              </a:lnSpc>
              <a:buSzTx/>
              <a:buNone/>
            </a:pPr>
            <a:r>
              <a:rPr lang="en-US" sz="4000" b="1" dirty="0" smtClean="0">
                <a:solidFill>
                  <a:schemeClr val="hlink"/>
                </a:solidFill>
              </a:rPr>
              <a:t>Q Course</a:t>
            </a:r>
          </a:p>
          <a:p>
            <a:pPr lvl="1" indent="-742950" algn="ctr">
              <a:lnSpc>
                <a:spcPct val="80000"/>
              </a:lnSpc>
              <a:buSzTx/>
              <a:buNone/>
            </a:pPr>
            <a:r>
              <a:rPr lang="en-US" sz="4000" b="1" dirty="0" smtClean="0">
                <a:solidFill>
                  <a:schemeClr val="hlink"/>
                </a:solidFill>
              </a:rPr>
              <a:t>Expulsion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citation?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 citation tells everyone </a:t>
            </a:r>
            <a:r>
              <a:rPr lang="en-US" b="1" dirty="0" smtClean="0">
                <a:solidFill>
                  <a:schemeClr val="hlink"/>
                </a:solidFill>
              </a:rPr>
              <a:t>the source of your information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dirty="0" smtClean="0"/>
              <a:t>It answers the question: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	Where did you get this information?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dirty="0" smtClean="0"/>
              <a:t>It allows readers to: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Verify the information presented is correct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Find out how the information was determined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Discover  new sources in their field of interest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Citations Tell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author’s name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title of the article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title of the journal or book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date it was published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page is the information 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URL of a website</a:t>
            </a:r>
          </a:p>
          <a:p>
            <a:r>
              <a:rPr lang="en-US" b="1" dirty="0" smtClean="0"/>
              <a:t>All the information you need to locate the resource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This presentation covers: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Plagiarism/Academic Integrity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When to cite – when not to cite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Citations (APA)</a:t>
            </a:r>
          </a:p>
          <a:p>
            <a:pPr lvl="1"/>
            <a:r>
              <a:rPr lang="en-US" dirty="0" smtClean="0"/>
              <a:t>How to read &amp; create</a:t>
            </a:r>
          </a:p>
          <a:p>
            <a:pPr lvl="1"/>
            <a:r>
              <a:rPr lang="en-US" dirty="0" smtClean="0"/>
              <a:t>In-text citations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Citation Help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 descr="C:\Documents and Settings\fgrady\Local Settings\Temporary Internet Files\Content.IE5\XNXT5OS5\MPj039605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114" y="3352800"/>
            <a:ext cx="175688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					</a:t>
            </a:r>
            <a:r>
              <a:rPr lang="en-US" sz="1400" dirty="0" smtClean="0"/>
              <a:t>APA, 2010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01944"/>
            <a:ext cx="5638800" cy="53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Scholarly, academic or peer-reviewed articles - Print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 marL="457200" indent="-457200">
              <a:buNone/>
            </a:pPr>
            <a:r>
              <a:rPr lang="en-US" dirty="0" smtClean="0"/>
              <a:t>Author, A. A., Author, B. B., &amp; Author, C. C. (Year). Title of article. </a:t>
            </a:r>
            <a:r>
              <a:rPr lang="en-US" i="1" dirty="0" smtClean="0"/>
              <a:t>Title of Periodical, volume number</a:t>
            </a:r>
            <a:r>
              <a:rPr lang="en-US" dirty="0" smtClean="0"/>
              <a:t>(issue number), pages.</a:t>
            </a:r>
          </a:p>
          <a:p>
            <a:pPr marL="457200" indent="-457200">
              <a:buNone/>
            </a:pPr>
            <a:endParaRPr lang="en-US" dirty="0" smtClean="0"/>
          </a:p>
          <a:p>
            <a:r>
              <a:rPr lang="en-US" i="1" dirty="0" smtClean="0"/>
              <a:t>Use this format for electronic articles from databases too.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 marL="457200" indent="-457200">
              <a:buNone/>
            </a:pPr>
            <a:r>
              <a:rPr lang="en-US" dirty="0" smtClean="0"/>
              <a:t>Author(s). "Title of Article." </a:t>
            </a:r>
            <a:r>
              <a:rPr lang="en-US" i="1" dirty="0" smtClean="0"/>
              <a:t>Title of Journal</a:t>
            </a:r>
            <a:r>
              <a:rPr lang="en-US" dirty="0" smtClean="0"/>
              <a:t> Volume </a:t>
            </a:r>
            <a:r>
              <a:rPr lang="en-US" dirty="0" err="1" smtClean="0"/>
              <a:t>number.Issue</a:t>
            </a:r>
            <a:r>
              <a:rPr lang="en-US" dirty="0" smtClean="0"/>
              <a:t> number (Year): Pages. Type of Material.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article from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APA – From an online journal</a:t>
            </a:r>
          </a:p>
          <a:p>
            <a:pPr>
              <a:buNone/>
            </a:pPr>
            <a:r>
              <a:rPr lang="en-US" dirty="0" smtClean="0"/>
              <a:t>Author, A. A., &amp; Author, B. B. (Date of publication). Title of article. </a:t>
            </a:r>
            <a:r>
              <a:rPr lang="en-US" i="1" dirty="0" smtClean="0"/>
              <a:t>Title of Online Periodical, volume number</a:t>
            </a:r>
            <a:r>
              <a:rPr lang="en-US" dirty="0" smtClean="0"/>
              <a:t>(issue number if available). Retrieved from http://www.someaddress.com/full/url/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MLA – From a library database</a:t>
            </a:r>
          </a:p>
          <a:p>
            <a:pPr marL="457200" indent="-457200">
              <a:buNone/>
            </a:pPr>
            <a:r>
              <a:rPr lang="en-US" dirty="0" smtClean="0"/>
              <a:t>Author. "Title of Article." </a:t>
            </a:r>
            <a:r>
              <a:rPr lang="en-US" i="1" dirty="0" smtClean="0"/>
              <a:t>Title of Journal</a:t>
            </a:r>
            <a:r>
              <a:rPr lang="en-US" dirty="0" smtClean="0"/>
              <a:t> Volume </a:t>
            </a:r>
            <a:r>
              <a:rPr lang="en-US" dirty="0" err="1" smtClean="0"/>
              <a:t>number.Issue</a:t>
            </a:r>
            <a:r>
              <a:rPr lang="en-US" dirty="0" smtClean="0"/>
              <a:t> number (Year): Pages. </a:t>
            </a:r>
            <a:r>
              <a:rPr lang="en-US" i="1" dirty="0" smtClean="0"/>
              <a:t>Online Database Name.</a:t>
            </a:r>
            <a:r>
              <a:rPr lang="en-US" dirty="0" smtClean="0"/>
              <a:t> Web. Date of Access.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Article from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APA – From online journal</a:t>
            </a:r>
          </a:p>
          <a:p>
            <a:pPr marL="457200" indent="-457200">
              <a:buNone/>
            </a:pPr>
            <a:r>
              <a:rPr lang="en-US" dirty="0" smtClean="0"/>
              <a:t>Bernstein, M. (2002). 10 tips on writing the living Web. </a:t>
            </a:r>
            <a:r>
              <a:rPr lang="en-US" i="1" dirty="0" smtClean="0"/>
              <a:t>A List Apart: For People Who Make Websites, 149</a:t>
            </a:r>
            <a:r>
              <a:rPr lang="en-US" dirty="0" smtClean="0"/>
              <a:t>. Retrieved from http://www.alistapart.com/articles/writeliving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MLA – From library database</a:t>
            </a:r>
          </a:p>
          <a:p>
            <a:pPr marL="457200" indent="-457200">
              <a:buNone/>
            </a:pPr>
            <a:r>
              <a:rPr lang="en-US" dirty="0" err="1" smtClean="0"/>
              <a:t>Langhamer</a:t>
            </a:r>
            <a:r>
              <a:rPr lang="en-US" dirty="0" smtClean="0"/>
              <a:t>, Claire. “Love and Courtship in Mid-Twentieth-Century England.” </a:t>
            </a:r>
            <a:r>
              <a:rPr lang="en-US" i="1" dirty="0" smtClean="0"/>
              <a:t>Historical Journal</a:t>
            </a:r>
            <a:r>
              <a:rPr lang="en-US" dirty="0" smtClean="0"/>
              <a:t> 50.1 (2007): 173-96. </a:t>
            </a:r>
            <a:r>
              <a:rPr lang="en-US" i="1" dirty="0" err="1" smtClean="0"/>
              <a:t>ProQuest</a:t>
            </a:r>
            <a:r>
              <a:rPr lang="en-US" dirty="0" smtClean="0"/>
              <a:t>. Web. 27 May 2009.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Newspaper article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 marL="457200" indent="-457200">
              <a:buNone/>
            </a:pPr>
            <a:r>
              <a:rPr lang="en-US" dirty="0" smtClean="0"/>
              <a:t>Author, A. A. (Year, Month Day). Title of article. </a:t>
            </a:r>
            <a:r>
              <a:rPr lang="en-US" i="1" dirty="0" smtClean="0"/>
              <a:t>Title of Newspaper</a:t>
            </a:r>
            <a:r>
              <a:rPr lang="en-US" dirty="0" smtClean="0"/>
              <a:t>. Retrieved from http://www.someaddress.com/full/url/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 marL="457200" indent="-457200">
              <a:buNone/>
            </a:pPr>
            <a:r>
              <a:rPr lang="en-US" dirty="0" smtClean="0"/>
              <a:t>Author(s). "Title of Article." </a:t>
            </a:r>
            <a:r>
              <a:rPr lang="en-US" i="1" dirty="0" smtClean="0"/>
              <a:t>Title of Periodical</a:t>
            </a:r>
            <a:r>
              <a:rPr lang="en-US" dirty="0" smtClean="0"/>
              <a:t> Day Month Year: pages. Medium of publication.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 marL="457200" indent="-457200">
              <a:buNone/>
            </a:pPr>
            <a:r>
              <a:rPr lang="en-US" dirty="0" smtClean="0"/>
              <a:t>Author, A. A. (Date of publication). </a:t>
            </a:r>
            <a:r>
              <a:rPr lang="en-US" i="1" dirty="0" smtClean="0"/>
              <a:t>Title of Page/Document</a:t>
            </a:r>
            <a:r>
              <a:rPr lang="en-US" dirty="0" smtClean="0"/>
              <a:t>. Retrieved from URL.</a:t>
            </a:r>
          </a:p>
          <a:p>
            <a:pPr marL="457200" indent="-457200">
              <a:buNone/>
            </a:pPr>
            <a:r>
              <a:rPr lang="en-US" i="1" dirty="0" smtClean="0"/>
              <a:t>How to Make Vegetarian Chili</a:t>
            </a:r>
            <a:r>
              <a:rPr lang="en-US" dirty="0" smtClean="0"/>
              <a:t>. (2009). Retrieved from http://www.ehow.com/how_10727_make-vegetarian-chili.html.</a:t>
            </a:r>
          </a:p>
          <a:p>
            <a:pPr marL="45720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 marL="457200" indent="-457200">
              <a:buNone/>
            </a:pPr>
            <a:r>
              <a:rPr lang="en-US" dirty="0" smtClean="0"/>
              <a:t>Author. "Title of the Web Page." </a:t>
            </a:r>
            <a:r>
              <a:rPr lang="en-US" i="1" dirty="0" smtClean="0"/>
              <a:t>Title of the Overall Web Site.</a:t>
            </a:r>
            <a:r>
              <a:rPr lang="en-US" dirty="0" smtClean="0"/>
              <a:t> Version or Edition. Publisher or Sponsor, Date. Web. Date of Access. </a:t>
            </a:r>
          </a:p>
          <a:p>
            <a:pPr marL="457200" indent="-457200">
              <a:buNone/>
            </a:pPr>
            <a:r>
              <a:rPr lang="en-US" dirty="0" smtClean="0"/>
              <a:t>"How to Make Vegetarian Chili." </a:t>
            </a:r>
            <a:r>
              <a:rPr lang="en-US" i="1" dirty="0" smtClean="0"/>
              <a:t>eHow.com</a:t>
            </a:r>
            <a:r>
              <a:rPr lang="en-US" dirty="0" smtClean="0"/>
              <a:t>. </a:t>
            </a:r>
            <a:r>
              <a:rPr lang="en-US" dirty="0" err="1" smtClean="0"/>
              <a:t>eHow</a:t>
            </a:r>
            <a:r>
              <a:rPr lang="en-US" dirty="0" smtClean="0"/>
              <a:t>, </a:t>
            </a:r>
            <a:r>
              <a:rPr lang="en-US" dirty="0" err="1" smtClean="0"/>
              <a:t>n.d</a:t>
            </a:r>
            <a:r>
              <a:rPr lang="en-US" dirty="0" smtClean="0"/>
              <a:t>. Web. 24 Feb. 2009.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citation -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APA – 6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marL="457200" indent="-457200">
              <a:buNone/>
            </a:pPr>
            <a:r>
              <a:rPr lang="en-US" dirty="0" smtClean="0"/>
              <a:t>Author, A. A. (Year of publication). </a:t>
            </a:r>
            <a:r>
              <a:rPr lang="en-US" i="1" dirty="0" smtClean="0"/>
              <a:t>Title of work: Capital letter also for subtitle</a:t>
            </a:r>
            <a:r>
              <a:rPr lang="en-US" dirty="0" smtClean="0"/>
              <a:t>. Location: Publisher.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  <a:tabLst>
                <a:tab pos="1490663" algn="l"/>
              </a:tabLst>
            </a:pPr>
            <a:r>
              <a:rPr lang="en-US" sz="2200" b="1" dirty="0" smtClean="0"/>
              <a:t>Note</a:t>
            </a:r>
            <a:r>
              <a:rPr lang="en-US" sz="2200" dirty="0" smtClean="0"/>
              <a:t>: For "Location," you should always list the city and the state using the two letter postal abbreviation without periods (New York, NY).</a:t>
            </a:r>
            <a:endParaRPr lang="en-US" sz="2200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MLA – 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marL="457200" indent="-457200">
              <a:buNone/>
            </a:pPr>
            <a:r>
              <a:rPr lang="en-US" dirty="0" err="1" smtClean="0"/>
              <a:t>Lastname</a:t>
            </a:r>
            <a:r>
              <a:rPr lang="en-US" dirty="0" smtClean="0"/>
              <a:t>, </a:t>
            </a:r>
            <a:r>
              <a:rPr lang="en-US" dirty="0" err="1" smtClean="0"/>
              <a:t>Firstname</a:t>
            </a:r>
            <a:r>
              <a:rPr lang="en-US" dirty="0" smtClean="0"/>
              <a:t>. </a:t>
            </a:r>
            <a:r>
              <a:rPr lang="en-US" i="1" dirty="0" smtClean="0"/>
              <a:t>Title of Book</a:t>
            </a:r>
            <a:r>
              <a:rPr lang="en-US" dirty="0" smtClean="0"/>
              <a:t>. Place of Publication: Publisher, Year of Publication. Medium of Publication.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Citation – one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 marL="457200" indent="-457200">
              <a:buNone/>
            </a:pPr>
            <a:r>
              <a:rPr lang="en-US" dirty="0" smtClean="0"/>
              <a:t>Brown, D. (2003). </a:t>
            </a:r>
            <a:r>
              <a:rPr lang="en-US" i="1" dirty="0" smtClean="0"/>
              <a:t>The </a:t>
            </a:r>
            <a:r>
              <a:rPr lang="en-US" i="1" dirty="0" err="1" smtClean="0"/>
              <a:t>Da</a:t>
            </a:r>
            <a:r>
              <a:rPr lang="en-US" i="1" dirty="0" smtClean="0"/>
              <a:t> Vinci code: A novel</a:t>
            </a:r>
            <a:r>
              <a:rPr lang="en-US" dirty="0" smtClean="0"/>
              <a:t>. New York, NY: Doubleday.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 marL="457200" indent="-457200">
              <a:buNone/>
            </a:pPr>
            <a:r>
              <a:rPr lang="en-US" dirty="0" smtClean="0"/>
              <a:t>Brown, Dan. </a:t>
            </a:r>
            <a:r>
              <a:rPr lang="en-US" i="1" dirty="0" smtClean="0"/>
              <a:t>The </a:t>
            </a:r>
            <a:r>
              <a:rPr lang="en-US" i="1" dirty="0" err="1" smtClean="0"/>
              <a:t>Da</a:t>
            </a:r>
            <a:r>
              <a:rPr lang="en-US" i="1" dirty="0" smtClean="0"/>
              <a:t> Vinci Code: A Novel. </a:t>
            </a:r>
            <a:r>
              <a:rPr lang="en-US" dirty="0" smtClean="0"/>
              <a:t>New York: Doubleday, 2003. Print.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Authors or no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Differences for more than 3 authors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Title displayed first if no author</a:t>
            </a:r>
          </a:p>
          <a:p>
            <a:pPr>
              <a:buFont typeface="Arial" pitchFamily="34" charset="0"/>
              <a:buChar char="•"/>
            </a:pPr>
            <a:endParaRPr lang="en-US" sz="800" b="1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First author uses last name, first name but additional authors use first name last name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May use et al. when more than three authors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n.d</a:t>
            </a:r>
            <a:r>
              <a:rPr lang="en-US" dirty="0" smtClean="0"/>
              <a:t>. if publication date is not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MLA</a:t>
            </a:r>
          </a:p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n.p</a:t>
            </a:r>
            <a:r>
              <a:rPr lang="en-US" dirty="0" smtClean="0"/>
              <a:t>. if publisher information is not available for websites.</a:t>
            </a:r>
          </a:p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n.d</a:t>
            </a:r>
            <a:r>
              <a:rPr lang="en-US" dirty="0" smtClean="0"/>
              <a:t>. if publication date is not available.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Familiarize yourself with rules for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other exception conditions!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Plagiarism?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	Plagiarism is taking words, phrases, ideas, images, sound recordings or other creative expressions that belong to someone else and representing them as your own.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7" name="Picture 5" descr="C:\Documents and Settings\fgrady\Local Settings\Temporary Internet Files\Content.IE5\283PTIXF\MPj01789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MLA – Notes on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When using MLA, use Web as medium of publication for online resources</a:t>
            </a:r>
          </a:p>
          <a:p>
            <a:pPr algn="ctr">
              <a:buFont typeface="Wingdings" pitchFamily="2" charset="2"/>
              <a:buChar char="Ø"/>
            </a:pPr>
            <a:endParaRPr lang="en-US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MLA no longer requires the use of URLs unless the material is difficult to find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Parenthetical or in-text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Directs readers from the text to the full citation in the Works Cited or References list at the end of the document</a:t>
            </a:r>
          </a:p>
          <a:p>
            <a:r>
              <a:rPr lang="en-US" dirty="0" smtClean="0"/>
              <a:t>Replaces the use of </a:t>
            </a:r>
            <a:r>
              <a:rPr lang="en-US" dirty="0" err="1" smtClean="0"/>
              <a:t>citational</a:t>
            </a:r>
            <a:r>
              <a:rPr lang="en-US" dirty="0" smtClean="0"/>
              <a:t> footnotes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If author’s name is mentioned in text</a:t>
            </a:r>
          </a:p>
          <a:p>
            <a:pPr lvl="1"/>
            <a:r>
              <a:rPr lang="en-US" dirty="0" smtClean="0">
                <a:solidFill>
                  <a:schemeClr val="hlink"/>
                </a:solidFill>
              </a:rPr>
              <a:t>Daniel J. </a:t>
            </a:r>
            <a:r>
              <a:rPr lang="en-US" dirty="0" err="1" smtClean="0">
                <a:solidFill>
                  <a:schemeClr val="hlink"/>
                </a:solidFill>
              </a:rPr>
              <a:t>Boorstin</a:t>
            </a:r>
            <a:r>
              <a:rPr lang="en-US" dirty="0" smtClean="0">
                <a:solidFill>
                  <a:schemeClr val="hlink"/>
                </a:solidFill>
              </a:rPr>
              <a:t> (1973) has noted that most Americans considered the telephone as ….</a:t>
            </a:r>
          </a:p>
          <a:p>
            <a:pPr lvl="1"/>
            <a:endParaRPr lang="en-US" sz="1000" dirty="0" smtClean="0">
              <a:solidFill>
                <a:schemeClr val="hlink"/>
              </a:solidFill>
            </a:endParaRPr>
          </a:p>
          <a:p>
            <a:pPr>
              <a:buNone/>
            </a:pPr>
            <a:r>
              <a:rPr lang="en-US" dirty="0" smtClean="0"/>
              <a:t>If author’s name is not mentioned in text</a:t>
            </a:r>
          </a:p>
          <a:p>
            <a:pPr lvl="1"/>
            <a:r>
              <a:rPr lang="en-US" dirty="0" smtClean="0">
                <a:solidFill>
                  <a:schemeClr val="hlink"/>
                </a:solidFill>
              </a:rPr>
              <a:t>Most Americans did not consider the telephone as major invention (</a:t>
            </a:r>
            <a:r>
              <a:rPr lang="en-US" dirty="0" err="1" smtClean="0">
                <a:solidFill>
                  <a:schemeClr val="hlink"/>
                </a:solidFill>
              </a:rPr>
              <a:t>Boorstin</a:t>
            </a:r>
            <a:r>
              <a:rPr lang="en-US" dirty="0" smtClean="0">
                <a:solidFill>
                  <a:schemeClr val="hlink"/>
                </a:solidFill>
              </a:rPr>
              <a:t>, 1973).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In-Text citations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APA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  <a:tabLst>
                <a:tab pos="1427163" algn="l"/>
              </a:tabLst>
            </a:pPr>
            <a:r>
              <a:rPr lang="en-US" b="1" dirty="0" smtClean="0"/>
              <a:t>							</a:t>
            </a:r>
            <a:r>
              <a:rPr lang="en-US" sz="1200" b="1" dirty="0" smtClean="0"/>
              <a:t>(American Psychological Association, 2010)</a:t>
            </a:r>
            <a:endParaRPr lang="en-US" dirty="0" smtClean="0"/>
          </a:p>
          <a:p>
            <a:pPr>
              <a:buNone/>
              <a:tabLst>
                <a:tab pos="1427163" algn="l"/>
              </a:tabLst>
            </a:pPr>
            <a:endParaRPr lang="en-US" dirty="0" smtClean="0"/>
          </a:p>
          <a:p>
            <a:pPr>
              <a:buNone/>
              <a:tabLst>
                <a:tab pos="1427163" algn="l"/>
              </a:tabLst>
            </a:pPr>
            <a:r>
              <a:rPr lang="en-US" dirty="0" smtClean="0"/>
              <a:t>Example using page number:</a:t>
            </a:r>
          </a:p>
          <a:p>
            <a:pPr>
              <a:buNone/>
              <a:tabLst>
                <a:tab pos="1427163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1427163" algn="l"/>
              </a:tabLst>
            </a:pPr>
            <a:r>
              <a:rPr lang="en-US" dirty="0" smtClean="0"/>
              <a:t>The popularity of the film </a:t>
            </a:r>
            <a:r>
              <a:rPr lang="en-US" i="1" dirty="0" smtClean="0"/>
              <a:t>Shaun of the Dead </a:t>
            </a:r>
            <a:r>
              <a:rPr lang="en-US" dirty="0" smtClean="0"/>
              <a:t>supports Carroll’s (1999) claim that the horror-comedy subgenre is becoming more prominent (p. 145).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Intextexam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1676400"/>
            <a:ext cx="62198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 on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Library handouts on citations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Ask a Librarian or your instructor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Guides on the internet (look for those from academic libraries)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Citation tools like </a:t>
            </a:r>
            <a:r>
              <a:rPr lang="en-US" dirty="0" err="1" smtClean="0"/>
              <a:t>Zotero</a:t>
            </a:r>
            <a:r>
              <a:rPr lang="en-US" dirty="0" smtClean="0"/>
              <a:t>, </a:t>
            </a:r>
            <a:r>
              <a:rPr lang="en-US" dirty="0" err="1" smtClean="0"/>
              <a:t>EndNote</a:t>
            </a:r>
            <a:r>
              <a:rPr lang="en-US" dirty="0" smtClean="0"/>
              <a:t>, or </a:t>
            </a:r>
            <a:r>
              <a:rPr lang="en-US" dirty="0" err="1" smtClean="0"/>
              <a:t>Citeulike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Some databases automatically format citations for you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hlink"/>
                </a:solidFill>
              </a:rPr>
              <a:t>YOU ARE ULTIMATELY RESPONSIBLE FOR ACCURATE CITATIONS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 for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Tutorials</a:t>
            </a:r>
          </a:p>
          <a:p>
            <a:pPr>
              <a:buNone/>
            </a:pPr>
            <a:r>
              <a:rPr lang="en-US" sz="2400" b="1" dirty="0" smtClean="0"/>
              <a:t>APA Tutorial from the American Psychological Association </a:t>
            </a:r>
            <a:r>
              <a:rPr lang="en-US" sz="2400" dirty="0" smtClean="0"/>
              <a:t>@ </a:t>
            </a:r>
            <a:r>
              <a:rPr lang="en-US" sz="2400" dirty="0" smtClean="0">
                <a:hlinkClick r:id="rId2"/>
              </a:rPr>
              <a:t>http://www.apastyle.org/learn/index.aspx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b="1" dirty="0" smtClean="0"/>
              <a:t>Online Writing Lab at Purdue University </a:t>
            </a:r>
            <a:r>
              <a:rPr lang="en-US" sz="2400" dirty="0" smtClean="0"/>
              <a:t>(APA, MLA, Chicago) </a:t>
            </a:r>
            <a:r>
              <a:rPr lang="en-US" sz="2400" dirty="0" smtClean="0">
                <a:hlinkClick r:id="rId3"/>
              </a:rPr>
              <a:t>http://owl.english.purdue.edu/owl/</a:t>
            </a:r>
            <a:r>
              <a:rPr lang="en-US" sz="2400" dirty="0" smtClean="0"/>
              <a:t> </a:t>
            </a:r>
          </a:p>
          <a:p>
            <a:pPr>
              <a:buNone/>
              <a:tabLst>
                <a:tab pos="1490663" algn="l"/>
              </a:tabLst>
            </a:pPr>
            <a:r>
              <a:rPr lang="en-US" sz="2400" b="1" dirty="0" smtClean="0"/>
              <a:t>Research and Documentation Online </a:t>
            </a:r>
            <a:r>
              <a:rPr lang="en-US" sz="1600" dirty="0" smtClean="0"/>
              <a:t>(Use 2009 MLA and 2010 APA updates links)</a:t>
            </a:r>
            <a:endParaRPr lang="en-US" sz="2400" dirty="0" smtClean="0"/>
          </a:p>
          <a:p>
            <a:pPr indent="4763">
              <a:buNone/>
            </a:pPr>
            <a:r>
              <a:rPr lang="en-US" sz="2400" dirty="0" smtClean="0">
                <a:hlinkClick r:id="rId4"/>
              </a:rPr>
              <a:t>http://www.dianahacker.com/resdoc/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Bibliographic Management Tools</a:t>
            </a:r>
          </a:p>
          <a:p>
            <a:pPr>
              <a:buNone/>
            </a:pPr>
            <a:r>
              <a:rPr lang="en-US" sz="2400" b="1" dirty="0" err="1" smtClean="0"/>
              <a:t>Zotero</a:t>
            </a:r>
            <a:r>
              <a:rPr lang="en-US" sz="2400" dirty="0" smtClean="0"/>
              <a:t> (free plug-in for Firefox) </a:t>
            </a:r>
            <a:r>
              <a:rPr lang="en-US" sz="2400" dirty="0" smtClean="0">
                <a:hlinkClick r:id="rId5"/>
              </a:rPr>
              <a:t>http://www.zotero.org/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b="1" dirty="0" err="1" smtClean="0"/>
              <a:t>EndNote</a:t>
            </a:r>
            <a:r>
              <a:rPr lang="en-US" sz="2400" dirty="0" smtClean="0"/>
              <a:t> (SBU site license) </a:t>
            </a:r>
            <a:r>
              <a:rPr lang="en-US" sz="2400" dirty="0" smtClean="0">
                <a:hlinkClick r:id="rId6"/>
              </a:rPr>
              <a:t>http://it.cc.stonybrook.edu/software/students/endnote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52401"/>
            <a:ext cx="8056563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Thanks to Susan Kaufman for use of her plagiarism presentation on which part of this presentation is based.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Fiona Grady, </a:t>
            </a:r>
            <a:r>
              <a:rPr lang="en-US" dirty="0" smtClean="0">
                <a:hlinkClick r:id="rId2"/>
              </a:rPr>
              <a:t>fiona.grady@stonybrook.edu</a:t>
            </a:r>
            <a:endParaRPr lang="en-US" dirty="0" smtClean="0"/>
          </a:p>
          <a:p>
            <a:r>
              <a:rPr lang="en-US" dirty="0" smtClean="0"/>
              <a:t>Susan Kaufman, 631-632-9417, </a:t>
            </a:r>
            <a:r>
              <a:rPr lang="en-US" dirty="0" smtClean="0">
                <a:hlinkClick r:id="rId3"/>
              </a:rPr>
              <a:t>susan.kaufman@stonybrook.edu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Another’s work includes: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9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Text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Photographs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Music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Tables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Graphs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Laboratory data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Computer programs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Physical models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Chemical samples</a:t>
            </a:r>
          </a:p>
          <a:p>
            <a:pPr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facti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988" y="1524000"/>
            <a:ext cx="1571625" cy="762000"/>
          </a:xfrm>
          <a:prstGeom prst="rect">
            <a:avLst/>
          </a:prstGeom>
        </p:spPr>
      </p:pic>
      <p:pic>
        <p:nvPicPr>
          <p:cNvPr id="8" name="Picture 7" descr="hoo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755900"/>
            <a:ext cx="1828800" cy="901700"/>
          </a:xfrm>
          <a:prstGeom prst="rect">
            <a:avLst/>
          </a:prstGeom>
        </p:spPr>
      </p:pic>
      <p:pic>
        <p:nvPicPr>
          <p:cNvPr id="11" name="Picture 10" descr="LexisNexisAcademicLogo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300" y="5219700"/>
            <a:ext cx="1905000" cy="419100"/>
          </a:xfrm>
          <a:prstGeom prst="rect">
            <a:avLst/>
          </a:prstGeom>
        </p:spPr>
      </p:pic>
      <p:pic>
        <p:nvPicPr>
          <p:cNvPr id="12" name="Picture 11" descr="jstor_logo_smal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0950" y="4019550"/>
            <a:ext cx="6477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else is considered Academic dishonesty?</a:t>
            </a:r>
            <a:endParaRPr lang="en-US" sz="2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4572000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9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Having someone else write a paper for you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Using another’s paper as your own</a:t>
            </a:r>
          </a:p>
          <a:p>
            <a:r>
              <a:rPr lang="en-US" dirty="0" smtClean="0"/>
              <a:t>Buying or downloading a paper from the web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Submitting the same paper for more than one class without permission from instructor</a:t>
            </a:r>
          </a:p>
          <a:p>
            <a:pPr>
              <a:buNone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Documents and Settings\fgrady\Local Settings\Temporary Internet Files\Content.IE5\91QGH5L8\MPj04384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4267200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84582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2"/>
                </a:solidFill>
              </a:rPr>
              <a:t>Putting your name on a group assignment when you haven’t adequately contributed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emphasis for MBA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609600"/>
          </a:xfrm>
        </p:spPr>
        <p:txBody>
          <a:bodyPr/>
          <a:lstStyle/>
          <a:p>
            <a:r>
              <a:rPr lang="en-US" dirty="0" smtClean="0"/>
              <a:t>Ethics is a major emphasis in MBA programs</a:t>
            </a:r>
          </a:p>
          <a:p>
            <a:endParaRPr lang="en-US" dirty="0"/>
          </a:p>
        </p:txBody>
      </p:sp>
      <p:pic>
        <p:nvPicPr>
          <p:cNvPr id="7" name="Picture 6" descr="MBA Eth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60095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8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/>
              <a:t>Common Knowledge</a:t>
            </a:r>
            <a:endParaRPr lang="en-US" sz="2800" b="1" cap="all" spc="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5562600" cy="5059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Common knowledge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an idea(s) taken for granted by people knowledgeable about the topic.  Facts easily found in standard reference books are considered common knowledge.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Common knowledge does not need to be cited. </a:t>
            </a:r>
          </a:p>
          <a:p>
            <a:endParaRPr lang="en-US" dirty="0"/>
          </a:p>
        </p:txBody>
      </p:sp>
      <p:pic>
        <p:nvPicPr>
          <p:cNvPr id="2053" name="Picture 5" descr="C:\Documents and Settings\fgrady\Local Settings\Temporary Internet Files\Content.IE5\BVDI4USV\MPj04117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337" y="1600200"/>
            <a:ext cx="299866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Knowledge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Examples: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was 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presidential election year in the United States.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</a:rPr>
              <a:t>Smoking is harmful to your health.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you don’t have to 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4602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dirty="0" smtClean="0"/>
              <a:t>You also do not have to cite:</a:t>
            </a:r>
            <a:endParaRPr lang="en-US" sz="3600" dirty="0" smtClean="0"/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Your own experiences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Your own observations 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 smtClean="0"/>
              <a:t>Your own reactions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7" name="Picture 4" descr="C:\Documents and Settings\fgrady\Local Settings\Temporary Internet Files\Content.IE5\DZKRB9CQ\MPj042240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11561"/>
            <a:ext cx="4419599" cy="294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2094</TotalTime>
  <Words>1461</Words>
  <Application>Microsoft Office PowerPoint</Application>
  <PresentationFormat>On-screen Show (4:3)</PresentationFormat>
  <Paragraphs>255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Citation Skills for  MBA Students</vt:lpstr>
      <vt:lpstr>This presentation covers:</vt:lpstr>
      <vt:lpstr>What is Plagiarism?</vt:lpstr>
      <vt:lpstr>Another’s work includes:</vt:lpstr>
      <vt:lpstr>What else is considered Academic dishonesty?</vt:lpstr>
      <vt:lpstr>Added emphasis for MBA students</vt:lpstr>
      <vt:lpstr>Slide 7</vt:lpstr>
      <vt:lpstr>Common Knowledge</vt:lpstr>
      <vt:lpstr>What Else you don’t have to cite</vt:lpstr>
      <vt:lpstr>To cite or not to cite exercises</vt:lpstr>
      <vt:lpstr>To cite or not to cite?</vt:lpstr>
      <vt:lpstr>To cite or not to cite?</vt:lpstr>
      <vt:lpstr>How to Avoid Plagiarism</vt:lpstr>
      <vt:lpstr>Misconceptions about plagiarism</vt:lpstr>
      <vt:lpstr>Slide 15</vt:lpstr>
      <vt:lpstr>Strategies</vt:lpstr>
      <vt:lpstr>REAL LIFE CONSEQUENCES</vt:lpstr>
      <vt:lpstr>What is a citation? </vt:lpstr>
      <vt:lpstr>What Do Citations Tell You?</vt:lpstr>
      <vt:lpstr>References list</vt:lpstr>
      <vt:lpstr>Scholarly, academic or peer-reviewed articles - Print</vt:lpstr>
      <vt:lpstr>Scholarly article from the internet</vt:lpstr>
      <vt:lpstr>Scholarly Article from the internet</vt:lpstr>
      <vt:lpstr>Newspaper article Online</vt:lpstr>
      <vt:lpstr>Websites</vt:lpstr>
      <vt:lpstr>Book citation - formats</vt:lpstr>
      <vt:lpstr>Book Citation – one author</vt:lpstr>
      <vt:lpstr>Multiple Authors or no author</vt:lpstr>
      <vt:lpstr>No Date</vt:lpstr>
      <vt:lpstr>MLA – Notes on online resources</vt:lpstr>
      <vt:lpstr>Parenthetical or in-text Citation</vt:lpstr>
      <vt:lpstr>In-Text citations - examples</vt:lpstr>
      <vt:lpstr>Getting Help on Citations</vt:lpstr>
      <vt:lpstr>Online resources for citation</vt:lpstr>
      <vt:lpstr>Slide 35</vt:lpstr>
      <vt:lpstr>Thanks &amp; questions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&amp; Services</dc:title>
  <dc:creator>Fiona Grady</dc:creator>
  <cp:lastModifiedBy>Camille Abbruscato</cp:lastModifiedBy>
  <cp:revision>214</cp:revision>
  <dcterms:created xsi:type="dcterms:W3CDTF">2010-01-12T21:17:46Z</dcterms:created>
  <dcterms:modified xsi:type="dcterms:W3CDTF">2010-06-26T01:21:51Z</dcterms:modified>
</cp:coreProperties>
</file>